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256" r:id="rId2"/>
    <p:sldId id="257" r:id="rId3"/>
    <p:sldId id="259" r:id="rId4"/>
    <p:sldId id="300" r:id="rId5"/>
    <p:sldId id="301" r:id="rId6"/>
    <p:sldId id="260" r:id="rId7"/>
    <p:sldId id="261" r:id="rId8"/>
    <p:sldId id="263" r:id="rId9"/>
    <p:sldId id="264" r:id="rId10"/>
    <p:sldId id="267" r:id="rId11"/>
    <p:sldId id="268" r:id="rId12"/>
    <p:sldId id="269" r:id="rId13"/>
    <p:sldId id="270" r:id="rId14"/>
    <p:sldId id="271" r:id="rId15"/>
    <p:sldId id="262" r:id="rId16"/>
    <p:sldId id="266" r:id="rId17"/>
    <p:sldId id="307" r:id="rId18"/>
    <p:sldId id="265" r:id="rId19"/>
    <p:sldId id="272" r:id="rId20"/>
    <p:sldId id="273" r:id="rId21"/>
    <p:sldId id="274" r:id="rId22"/>
    <p:sldId id="276" r:id="rId23"/>
    <p:sldId id="302" r:id="rId24"/>
    <p:sldId id="303" r:id="rId25"/>
    <p:sldId id="275" r:id="rId26"/>
    <p:sldId id="277" r:id="rId27"/>
    <p:sldId id="281" r:id="rId28"/>
    <p:sldId id="306" r:id="rId29"/>
    <p:sldId id="280" r:id="rId30"/>
    <p:sldId id="278" r:id="rId31"/>
    <p:sldId id="304" r:id="rId32"/>
    <p:sldId id="305" r:id="rId33"/>
    <p:sldId id="2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00" autoAdjust="0"/>
  </p:normalViewPr>
  <p:slideViewPr>
    <p:cSldViewPr snapToGrid="0">
      <p:cViewPr varScale="1">
        <p:scale>
          <a:sx n="106" d="100"/>
          <a:sy n="106" d="100"/>
        </p:scale>
        <p:origin x="31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4.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36,'159'-9,"-78"2,623-12,-600 24,102 2,1653-7,-1849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9.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1 170,'595'-35,"-284"10,209 7,-260 12,-45-6,105-1,-315 13,0 0,0 0,0 1,0 0,0-1,0 2,0-1,-1 0,1 1,0 0,-1 0,1 0,-1 1,6 4,-6-5,0 0,0 0,0 0,0 0,0-1,1 0,-1 0,0 0,1 0,5 0,51-2,-33 0,89 0,583-21,-32-4,-372 4,-267 18,355-19,2 23,-156 1,240-1,-327 13,-60-4,216 6,-177-16,178 2,-296-1,12 1,25 3,-37-4,0 1,0 0,-1 0,1 0,-1 1,1-1,-1 1,1 0,-1 0,0 0,0 0,4 4,-1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2A733-1854-423C-B41D-68D041E6C7CC}"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4E457-175D-426E-B511-997D189903E8}" type="slidenum">
              <a:rPr lang="en-US" smtClean="0"/>
              <a:t>‹#›</a:t>
            </a:fld>
            <a:endParaRPr lang="en-US"/>
          </a:p>
        </p:txBody>
      </p:sp>
    </p:spTree>
    <p:extLst>
      <p:ext uri="{BB962C8B-B14F-4D97-AF65-F5344CB8AC3E}">
        <p14:creationId xmlns:p14="http://schemas.microsoft.com/office/powerpoint/2010/main" val="417899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described length of the start line.  </a:t>
            </a:r>
          </a:p>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20</a:t>
            </a:fld>
            <a:endParaRPr lang="en-US"/>
          </a:p>
        </p:txBody>
      </p:sp>
    </p:spTree>
    <p:extLst>
      <p:ext uri="{BB962C8B-B14F-4D97-AF65-F5344CB8AC3E}">
        <p14:creationId xmlns:p14="http://schemas.microsoft.com/office/powerpoint/2010/main" val="58856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4E457-175D-426E-B511-997D189903E8}" type="slidenum">
              <a:rPr lang="en-US" smtClean="0"/>
              <a:t>22</a:t>
            </a:fld>
            <a:endParaRPr lang="en-US"/>
          </a:p>
        </p:txBody>
      </p:sp>
    </p:spTree>
    <p:extLst>
      <p:ext uri="{BB962C8B-B14F-4D97-AF65-F5344CB8AC3E}">
        <p14:creationId xmlns:p14="http://schemas.microsoft.com/office/powerpoint/2010/main" val="54975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1B7DD6-181F-483A-9FC0-8DEF2827D3A6}" type="slidenum">
              <a:rPr lang="en-US" smtClean="0"/>
              <a:t>33</a:t>
            </a:fld>
            <a:endParaRPr lang="en-US"/>
          </a:p>
        </p:txBody>
      </p:sp>
    </p:spTree>
    <p:extLst>
      <p:ext uri="{BB962C8B-B14F-4D97-AF65-F5344CB8AC3E}">
        <p14:creationId xmlns:p14="http://schemas.microsoft.com/office/powerpoint/2010/main" val="385264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62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9C58CB17-870E-FEFC-56D0-C9D03B4A0E5F}"/>
              </a:ext>
            </a:extLst>
          </p:cNvPr>
          <p:cNvGrpSpPr/>
          <p:nvPr/>
        </p:nvGrpSpPr>
        <p:grpSpPr>
          <a:xfrm>
            <a:off x="249383" y="6234545"/>
            <a:ext cx="11693234" cy="369332"/>
            <a:chOff x="249383" y="6234545"/>
            <a:chExt cx="11693234" cy="369332"/>
          </a:xfrm>
        </p:grpSpPr>
        <p:sp>
          <p:nvSpPr>
            <p:cNvPr id="11" name="TextBox 10">
              <a:extLst>
                <a:ext uri="{FF2B5EF4-FFF2-40B4-BE49-F238E27FC236}">
                  <a16:creationId xmlns:a16="http://schemas.microsoft.com/office/drawing/2014/main" id="{A6AAB049-49FB-C6D6-681F-43395DE97B6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2" name="TextBox 11">
              <a:extLst>
                <a:ext uri="{FF2B5EF4-FFF2-40B4-BE49-F238E27FC236}">
                  <a16:creationId xmlns:a16="http://schemas.microsoft.com/office/drawing/2014/main" id="{F47BC7C6-518A-C3EF-057B-4B4489AF981F}"/>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4" name="Straight Connector 13">
              <a:extLst>
                <a:ext uri="{FF2B5EF4-FFF2-40B4-BE49-F238E27FC236}">
                  <a16:creationId xmlns:a16="http://schemas.microsoft.com/office/drawing/2014/main" id="{85DE8A5B-EAD3-9318-A36D-8569DA5A272B}"/>
                </a:ext>
              </a:extLst>
            </p:cNvPr>
            <p:cNvCxnSpPr>
              <a:cxnSpLocks/>
              <a:stCxn id="11"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1309D01-76E6-FDEF-7432-A9D5E27ECF0D}"/>
                </a:ext>
              </a:extLst>
            </p:cNvPr>
            <p:cNvCxnSpPr>
              <a:cxnSpLocks/>
              <a:endCxn id="12"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 name="Title 5">
            <a:extLst>
              <a:ext uri="{FF2B5EF4-FFF2-40B4-BE49-F238E27FC236}">
                <a16:creationId xmlns:a16="http://schemas.microsoft.com/office/drawing/2014/main" id="{99EF18C1-08C3-EDF2-8D43-3D990F6A6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1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CD6D-AF27-C8D0-49F9-953336F8E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F119E-4A85-694C-DF13-B007FA9AE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17FC387E-AA48-555F-4059-D8D7ED169D86}"/>
              </a:ext>
            </a:extLst>
          </p:cNvPr>
          <p:cNvGrpSpPr/>
          <p:nvPr userDrawn="1"/>
        </p:nvGrpSpPr>
        <p:grpSpPr>
          <a:xfrm>
            <a:off x="249383" y="6234545"/>
            <a:ext cx="11693234" cy="369332"/>
            <a:chOff x="249383" y="6234545"/>
            <a:chExt cx="11693234" cy="369332"/>
          </a:xfrm>
        </p:grpSpPr>
        <p:sp>
          <p:nvSpPr>
            <p:cNvPr id="16" name="TextBox 15">
              <a:extLst>
                <a:ext uri="{FF2B5EF4-FFF2-40B4-BE49-F238E27FC236}">
                  <a16:creationId xmlns:a16="http://schemas.microsoft.com/office/drawing/2014/main" id="{C1CC2F83-7B4D-9798-8AE2-5495D2F07F6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7" name="TextBox 16">
              <a:extLst>
                <a:ext uri="{FF2B5EF4-FFF2-40B4-BE49-F238E27FC236}">
                  <a16:creationId xmlns:a16="http://schemas.microsoft.com/office/drawing/2014/main" id="{05B4022A-2596-2A14-0117-4DC5D5741306}"/>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9" name="Straight Connector 18">
              <a:extLst>
                <a:ext uri="{FF2B5EF4-FFF2-40B4-BE49-F238E27FC236}">
                  <a16:creationId xmlns:a16="http://schemas.microsoft.com/office/drawing/2014/main" id="{84528391-AA77-16BC-5676-C9781484FF7C}"/>
                </a:ext>
              </a:extLst>
            </p:cNvPr>
            <p:cNvCxnSpPr>
              <a:cxnSpLocks/>
              <a:stCxn id="1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4D1A07B3-AACB-8E1D-141D-E0126C1A9B33}"/>
                </a:ext>
              </a:extLst>
            </p:cNvPr>
            <p:cNvCxnSpPr>
              <a:cxnSpLocks/>
              <a:endCxn id="1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56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9298-238A-4037-67DF-69289C3C0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3DD9-A651-FE95-4A7D-676670EFE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E897F-7556-CB1E-3D3F-3B3C44FFD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B73D0C69-A085-7A50-9B2D-E2177ED497B7}"/>
              </a:ext>
            </a:extLst>
          </p:cNvPr>
          <p:cNvGrpSpPr/>
          <p:nvPr userDrawn="1"/>
        </p:nvGrpSpPr>
        <p:grpSpPr>
          <a:xfrm>
            <a:off x="249383" y="6234545"/>
            <a:ext cx="11693234" cy="369332"/>
            <a:chOff x="249383" y="6234545"/>
            <a:chExt cx="11693234" cy="369332"/>
          </a:xfrm>
        </p:grpSpPr>
        <p:sp>
          <p:nvSpPr>
            <p:cNvPr id="6" name="TextBox 5">
              <a:extLst>
                <a:ext uri="{FF2B5EF4-FFF2-40B4-BE49-F238E27FC236}">
                  <a16:creationId xmlns:a16="http://schemas.microsoft.com/office/drawing/2014/main" id="{6F90844B-54B2-34CC-2CAB-689B69519A37}"/>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7" name="TextBox 6">
              <a:extLst>
                <a:ext uri="{FF2B5EF4-FFF2-40B4-BE49-F238E27FC236}">
                  <a16:creationId xmlns:a16="http://schemas.microsoft.com/office/drawing/2014/main" id="{0E322492-800F-007B-3BB7-67D332E77DA1}"/>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9" name="Straight Connector 8">
              <a:extLst>
                <a:ext uri="{FF2B5EF4-FFF2-40B4-BE49-F238E27FC236}">
                  <a16:creationId xmlns:a16="http://schemas.microsoft.com/office/drawing/2014/main" id="{76F6A24D-628E-535A-3865-0C0FA25BC888}"/>
                </a:ext>
              </a:extLst>
            </p:cNvPr>
            <p:cNvCxnSpPr>
              <a:cxnSpLocks/>
              <a:stCxn id="6"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6E07F7-9679-2D26-C5FF-B9CBF2D97DED}"/>
                </a:ext>
              </a:extLst>
            </p:cNvPr>
            <p:cNvCxnSpPr>
              <a:cxnSpLocks/>
              <a:endCxn id="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526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81B2-A875-D706-19CE-DD7F55CA2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DFD4-61D9-B49A-73F7-ED3C47366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15C71-A23B-2460-73B7-565041684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26C0-5303-E5CC-5F4C-8CDCF9CA8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26436-9FB2-4AF8-C440-998C7D60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41F2A3F8-B2C4-A193-231E-AD6B4C444AA2}"/>
              </a:ext>
            </a:extLst>
          </p:cNvPr>
          <p:cNvGrpSpPr/>
          <p:nvPr userDrawn="1"/>
        </p:nvGrpSpPr>
        <p:grpSpPr>
          <a:xfrm>
            <a:off x="249383" y="6234545"/>
            <a:ext cx="11693234" cy="369332"/>
            <a:chOff x="249383" y="6234545"/>
            <a:chExt cx="11693234" cy="369332"/>
          </a:xfrm>
        </p:grpSpPr>
        <p:sp>
          <p:nvSpPr>
            <p:cNvPr id="8" name="TextBox 7">
              <a:extLst>
                <a:ext uri="{FF2B5EF4-FFF2-40B4-BE49-F238E27FC236}">
                  <a16:creationId xmlns:a16="http://schemas.microsoft.com/office/drawing/2014/main" id="{253E6675-55A0-FA9B-66EF-77096BEDC56B}"/>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9" name="TextBox 8">
              <a:extLst>
                <a:ext uri="{FF2B5EF4-FFF2-40B4-BE49-F238E27FC236}">
                  <a16:creationId xmlns:a16="http://schemas.microsoft.com/office/drawing/2014/main" id="{070210FA-6CDE-8D22-4289-FC5F305622EC}"/>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11" name="Straight Connector 10">
              <a:extLst>
                <a:ext uri="{FF2B5EF4-FFF2-40B4-BE49-F238E27FC236}">
                  <a16:creationId xmlns:a16="http://schemas.microsoft.com/office/drawing/2014/main" id="{F742D850-C467-321F-879C-6EF4CCCA3054}"/>
                </a:ext>
              </a:extLst>
            </p:cNvPr>
            <p:cNvCxnSpPr>
              <a:cxnSpLocks/>
              <a:stCxn id="8"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D032C47-BE49-9EBA-6053-29AC1ED6178E}"/>
                </a:ext>
              </a:extLst>
            </p:cNvPr>
            <p:cNvCxnSpPr>
              <a:cxnSpLocks/>
              <a:endCxn id="9"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7121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7FB-19B4-79F1-2F16-1B42F7C13678}"/>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A2D83B9-90D0-8A18-DF0B-28FA15ACAC07}"/>
              </a:ext>
            </a:extLst>
          </p:cNvPr>
          <p:cNvGrpSpPr/>
          <p:nvPr userDrawn="1"/>
        </p:nvGrpSpPr>
        <p:grpSpPr>
          <a:xfrm>
            <a:off x="249383" y="6234545"/>
            <a:ext cx="11693234" cy="369332"/>
            <a:chOff x="249383" y="6234545"/>
            <a:chExt cx="11693234" cy="369332"/>
          </a:xfrm>
        </p:grpSpPr>
        <p:sp>
          <p:nvSpPr>
            <p:cNvPr id="4" name="TextBox 3">
              <a:extLst>
                <a:ext uri="{FF2B5EF4-FFF2-40B4-BE49-F238E27FC236}">
                  <a16:creationId xmlns:a16="http://schemas.microsoft.com/office/drawing/2014/main" id="{64199A86-6DDB-361C-9A3E-F6E05410423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5" name="TextBox 4">
              <a:extLst>
                <a:ext uri="{FF2B5EF4-FFF2-40B4-BE49-F238E27FC236}">
                  <a16:creationId xmlns:a16="http://schemas.microsoft.com/office/drawing/2014/main" id="{370B3E76-7716-00C9-A5AB-5FE92758A55E}"/>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7" name="Straight Connector 6">
              <a:extLst>
                <a:ext uri="{FF2B5EF4-FFF2-40B4-BE49-F238E27FC236}">
                  <a16:creationId xmlns:a16="http://schemas.microsoft.com/office/drawing/2014/main" id="{3EF7C878-FBD0-C106-AE67-7FABEB7C86AB}"/>
                </a:ext>
              </a:extLst>
            </p:cNvPr>
            <p:cNvCxnSpPr>
              <a:cxnSpLocks/>
              <a:stCxn id="4"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78D46B87-C747-D1A7-EEC6-62999242AFC9}"/>
                </a:ext>
              </a:extLst>
            </p:cNvPr>
            <p:cNvCxnSpPr>
              <a:cxnSpLocks/>
              <a:endCxn id="5"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20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104F5-C7B2-3110-AD8D-8EEA98EB7A96}"/>
              </a:ext>
            </a:extLst>
          </p:cNvPr>
          <p:cNvGrpSpPr/>
          <p:nvPr userDrawn="1"/>
        </p:nvGrpSpPr>
        <p:grpSpPr>
          <a:xfrm>
            <a:off x="249383" y="6234545"/>
            <a:ext cx="11693234" cy="369332"/>
            <a:chOff x="249383" y="6234545"/>
            <a:chExt cx="11693234" cy="369332"/>
          </a:xfrm>
        </p:grpSpPr>
        <p:sp>
          <p:nvSpPr>
            <p:cNvPr id="3" name="TextBox 2">
              <a:extLst>
                <a:ext uri="{FF2B5EF4-FFF2-40B4-BE49-F238E27FC236}">
                  <a16:creationId xmlns:a16="http://schemas.microsoft.com/office/drawing/2014/main" id="{BB0BC444-D3FB-A674-BEBB-FCDD7FFE468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4" name="TextBox 3">
              <a:extLst>
                <a:ext uri="{FF2B5EF4-FFF2-40B4-BE49-F238E27FC236}">
                  <a16:creationId xmlns:a16="http://schemas.microsoft.com/office/drawing/2014/main" id="{0053F2F0-4A26-47DC-6A50-CEFFE8FF6E9A}"/>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cxnSp>
          <p:nvCxnSpPr>
            <p:cNvPr id="6" name="Straight Connector 5">
              <a:extLst>
                <a:ext uri="{FF2B5EF4-FFF2-40B4-BE49-F238E27FC236}">
                  <a16:creationId xmlns:a16="http://schemas.microsoft.com/office/drawing/2014/main" id="{37243036-F496-2E21-5677-321769978E0A}"/>
                </a:ext>
              </a:extLst>
            </p:cNvPr>
            <p:cNvCxnSpPr>
              <a:cxnSpLocks/>
              <a:stCxn id="3" idx="3"/>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391D7A1C-6504-7F0D-72D5-9FE282E01D02}"/>
                </a:ext>
              </a:extLst>
            </p:cNvPr>
            <p:cNvCxnSpPr>
              <a:cxnSpLocks/>
              <a:endCxn id="4"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1210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5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5257800" cy="4288097"/>
          </a:xfrm>
        </p:spPr>
        <p:txBody>
          <a:bodyPr anchor="ctr"/>
          <a:lstStyle>
            <a:lvl1pPr algn="l">
              <a:defRPr sz="6000"/>
            </a:lvl1pPr>
          </a:lstStyle>
          <a:p>
            <a:r>
              <a:rPr lang="en-US" dirty="0"/>
              <a:t>Hi,</a:t>
            </a:r>
            <a:br>
              <a:rPr lang="en-US" dirty="0"/>
            </a:br>
            <a:r>
              <a:rPr lang="en-US" dirty="0"/>
              <a:t>I’m Kevin</a:t>
            </a:r>
          </a:p>
        </p:txBody>
      </p:sp>
      <p:sp>
        <p:nvSpPr>
          <p:cNvPr id="5" name="Picture Placeholder 4">
            <a:extLst>
              <a:ext uri="{FF2B5EF4-FFF2-40B4-BE49-F238E27FC236}">
                <a16:creationId xmlns:a16="http://schemas.microsoft.com/office/drawing/2014/main" id="{F91159B9-4DC2-D673-3CF7-91D05460F1B2}"/>
              </a:ext>
            </a:extLst>
          </p:cNvPr>
          <p:cNvSpPr>
            <a:spLocks noGrp="1"/>
          </p:cNvSpPr>
          <p:nvPr>
            <p:ph type="pic" sz="quarter" idx="10"/>
          </p:nvPr>
        </p:nvSpPr>
        <p:spPr>
          <a:xfrm>
            <a:off x="6095999" y="1122362"/>
            <a:ext cx="5257799" cy="4288061"/>
          </a:xfrm>
        </p:spPr>
        <p:txBody>
          <a:bodyPr/>
          <a:lstStyle/>
          <a:p>
            <a:endParaRPr lang="en-US"/>
          </a:p>
        </p:txBody>
      </p:sp>
    </p:spTree>
    <p:extLst>
      <p:ext uri="{BB962C8B-B14F-4D97-AF65-F5344CB8AC3E}">
        <p14:creationId xmlns:p14="http://schemas.microsoft.com/office/powerpoint/2010/main" val="284784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4B407-3D4B-3A8D-C8B4-3CCC0CAE5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854C-F0A2-F045-04C3-98930ACDDD5F}"/>
              </a:ext>
            </a:extLst>
          </p:cNvPr>
          <p:cNvSpPr>
            <a:spLocks noGrp="1"/>
          </p:cNvSpPr>
          <p:nvPr>
            <p:ph type="body" idx="1"/>
          </p:nvPr>
        </p:nvSpPr>
        <p:spPr>
          <a:xfrm>
            <a:off x="838200" y="1825625"/>
            <a:ext cx="10515600" cy="4101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657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8DDD-4A12-37DD-E2DA-57D8AC7F4E44}"/>
              </a:ext>
            </a:extLst>
          </p:cNvPr>
          <p:cNvSpPr>
            <a:spLocks noGrp="1"/>
          </p:cNvSpPr>
          <p:nvPr>
            <p:ph type="ctrTitle"/>
          </p:nvPr>
        </p:nvSpPr>
        <p:spPr/>
        <p:txBody>
          <a:bodyPr/>
          <a:lstStyle/>
          <a:p>
            <a:r>
              <a:rPr lang="en-US" dirty="0"/>
              <a:t>Let’s Build A</a:t>
            </a:r>
            <a:br>
              <a:rPr lang="en-US" dirty="0"/>
            </a:br>
            <a:r>
              <a:rPr lang="en-US" dirty="0"/>
              <a:t>Simple Web Server</a:t>
            </a:r>
            <a:br>
              <a:rPr lang="en-US" dirty="0"/>
            </a:br>
            <a:r>
              <a:rPr lang="en-US" dirty="0"/>
              <a:t>From Scratch</a:t>
            </a:r>
          </a:p>
        </p:txBody>
      </p:sp>
      <p:sp>
        <p:nvSpPr>
          <p:cNvPr id="3" name="Subtitle 2">
            <a:extLst>
              <a:ext uri="{FF2B5EF4-FFF2-40B4-BE49-F238E27FC236}">
                <a16:creationId xmlns:a16="http://schemas.microsoft.com/office/drawing/2014/main" id="{C6E9F1A9-0636-3948-7325-26BF0FCD42AA}"/>
              </a:ext>
            </a:extLst>
          </p:cNvPr>
          <p:cNvSpPr>
            <a:spLocks noGrp="1"/>
          </p:cNvSpPr>
          <p:nvPr>
            <p:ph type="subTitle" idx="1"/>
          </p:nvPr>
        </p:nvSpPr>
        <p:spPr>
          <a:xfrm>
            <a:off x="838200" y="5410460"/>
            <a:ext cx="9144000" cy="1127715"/>
          </a:xfrm>
        </p:spPr>
        <p:txBody>
          <a:bodyPr>
            <a:normAutofit/>
          </a:bodyPr>
          <a:lstStyle/>
          <a:p>
            <a:r>
              <a:rPr lang="en-US" dirty="0"/>
              <a:t>Kevin Griffin</a:t>
            </a:r>
          </a:p>
          <a:p>
            <a:r>
              <a:rPr lang="en-US" dirty="0"/>
              <a:t>@1kevgriff – linkedin.com/in/1kevgriff</a:t>
            </a:r>
          </a:p>
        </p:txBody>
      </p:sp>
    </p:spTree>
    <p:extLst>
      <p:ext uri="{BB962C8B-B14F-4D97-AF65-F5344CB8AC3E}">
        <p14:creationId xmlns:p14="http://schemas.microsoft.com/office/powerpoint/2010/main" val="412903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57E9-15FC-2E5D-541C-12BC48D4C21E}"/>
              </a:ext>
            </a:extLst>
          </p:cNvPr>
          <p:cNvSpPr>
            <a:spLocks noGrp="1"/>
          </p:cNvSpPr>
          <p:nvPr>
            <p:ph type="title"/>
          </p:nvPr>
        </p:nvSpPr>
        <p:spPr/>
        <p:txBody>
          <a:bodyPr/>
          <a:lstStyle/>
          <a:p>
            <a:r>
              <a:rPr lang="en-US" dirty="0"/>
              <a:t>RFCs</a:t>
            </a:r>
          </a:p>
        </p:txBody>
      </p:sp>
      <p:sp>
        <p:nvSpPr>
          <p:cNvPr id="3" name="Content Placeholder 2">
            <a:extLst>
              <a:ext uri="{FF2B5EF4-FFF2-40B4-BE49-F238E27FC236}">
                <a16:creationId xmlns:a16="http://schemas.microsoft.com/office/drawing/2014/main" id="{A3B7B586-AC89-F74E-759F-9B54D211F58E}"/>
              </a:ext>
            </a:extLst>
          </p:cNvPr>
          <p:cNvSpPr>
            <a:spLocks noGrp="1"/>
          </p:cNvSpPr>
          <p:nvPr>
            <p:ph idx="1"/>
          </p:nvPr>
        </p:nvSpPr>
        <p:spPr/>
        <p:txBody>
          <a:bodyPr/>
          <a:lstStyle/>
          <a:p>
            <a:r>
              <a:rPr lang="en-US" dirty="0"/>
              <a:t>Request for Comments</a:t>
            </a:r>
          </a:p>
          <a:p>
            <a:r>
              <a:rPr lang="en-US" dirty="0"/>
              <a:t>Drafts by working groups of computer scientists and </a:t>
            </a:r>
            <a:r>
              <a:rPr lang="en-US" dirty="0" err="1"/>
              <a:t>practicioners</a:t>
            </a:r>
            <a:r>
              <a:rPr lang="en-US" dirty="0"/>
              <a:t> on agreed ways things should work</a:t>
            </a:r>
          </a:p>
          <a:p>
            <a:endParaRPr lang="en-US" dirty="0"/>
          </a:p>
          <a:p>
            <a:r>
              <a:rPr lang="en-US" dirty="0"/>
              <a:t>RFC 7230: (HTTP/1.1): Message Syntax and Routing</a:t>
            </a:r>
          </a:p>
          <a:p>
            <a:r>
              <a:rPr lang="en-US" dirty="0"/>
              <a:t>RFC 7231: (HTTP/1.1): Semantics and Content) </a:t>
            </a:r>
          </a:p>
        </p:txBody>
      </p:sp>
      <p:sp>
        <p:nvSpPr>
          <p:cNvPr id="4" name="TextBox 3">
            <a:extLst>
              <a:ext uri="{FF2B5EF4-FFF2-40B4-BE49-F238E27FC236}">
                <a16:creationId xmlns:a16="http://schemas.microsoft.com/office/drawing/2014/main" id="{03CA23CB-D576-8876-FB26-FDDE57381FF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10</a:t>
            </a:fld>
            <a:endParaRPr lang="en-US" dirty="0"/>
          </a:p>
        </p:txBody>
      </p:sp>
    </p:spTree>
    <p:extLst>
      <p:ext uri="{BB962C8B-B14F-4D97-AF65-F5344CB8AC3E}">
        <p14:creationId xmlns:p14="http://schemas.microsoft.com/office/powerpoint/2010/main" val="168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459504"/>
            <a:ext cx="7276563" cy="1938992"/>
          </a:xfrm>
          <a:prstGeom prst="rect">
            <a:avLst/>
          </a:prstGeom>
          <a:noFill/>
        </p:spPr>
        <p:txBody>
          <a:bodyPr wrap="square" rtlCol="0">
            <a:spAutoFit/>
          </a:bodyPr>
          <a:lstStyle/>
          <a:p>
            <a:pPr algn="ctr"/>
            <a:r>
              <a:rPr lang="en-US" sz="6000" dirty="0"/>
              <a:t>What about </a:t>
            </a:r>
          </a:p>
          <a:p>
            <a:pPr algn="ctr"/>
            <a:r>
              <a:rPr lang="en-US" sz="6000" dirty="0"/>
              <a:t>HTTP/2 or HTTP/3?</a:t>
            </a:r>
          </a:p>
        </p:txBody>
      </p:sp>
      <p:sp>
        <p:nvSpPr>
          <p:cNvPr id="5" name="Callout: Line 4">
            <a:extLst>
              <a:ext uri="{FF2B5EF4-FFF2-40B4-BE49-F238E27FC236}">
                <a16:creationId xmlns:a16="http://schemas.microsoft.com/office/drawing/2014/main" id="{CC040F3A-6E8A-D00F-4367-6DCB8C3072A7}"/>
              </a:ext>
            </a:extLst>
          </p:cNvPr>
          <p:cNvSpPr/>
          <p:nvPr/>
        </p:nvSpPr>
        <p:spPr>
          <a:xfrm>
            <a:off x="1730062" y="4709375"/>
            <a:ext cx="2047741" cy="914400"/>
          </a:xfrm>
          <a:prstGeom prst="borderCallout1">
            <a:avLst>
              <a:gd name="adj1" fmla="val -3785"/>
              <a:gd name="adj2" fmla="val 45336"/>
              <a:gd name="adj3" fmla="val -87031"/>
              <a:gd name="adj4" fmla="val 7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7540</a:t>
            </a:r>
          </a:p>
        </p:txBody>
      </p:sp>
      <p:sp>
        <p:nvSpPr>
          <p:cNvPr id="6" name="Callout: Line 5">
            <a:extLst>
              <a:ext uri="{FF2B5EF4-FFF2-40B4-BE49-F238E27FC236}">
                <a16:creationId xmlns:a16="http://schemas.microsoft.com/office/drawing/2014/main" id="{A8DB2F93-6BF7-922D-356B-1E8FB29CCDEA}"/>
              </a:ext>
            </a:extLst>
          </p:cNvPr>
          <p:cNvSpPr/>
          <p:nvPr/>
        </p:nvSpPr>
        <p:spPr>
          <a:xfrm>
            <a:off x="8605234" y="1545104"/>
            <a:ext cx="2047741" cy="914400"/>
          </a:xfrm>
          <a:prstGeom prst="borderCallout1">
            <a:avLst>
              <a:gd name="adj1" fmla="val 222976"/>
              <a:gd name="adj2" fmla="val -19863"/>
              <a:gd name="adj3" fmla="val 107335"/>
              <a:gd name="adj4" fmla="val 277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9114</a:t>
            </a:r>
          </a:p>
        </p:txBody>
      </p:sp>
      <p:sp>
        <p:nvSpPr>
          <p:cNvPr id="2" name="TextBox 1">
            <a:extLst>
              <a:ext uri="{FF2B5EF4-FFF2-40B4-BE49-F238E27FC236}">
                <a16:creationId xmlns:a16="http://schemas.microsoft.com/office/drawing/2014/main" id="{5BC0F375-13E5-48AC-9EA7-AAD0C68A461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11</a:t>
            </a:fld>
            <a:endParaRPr lang="en-US" dirty="0"/>
          </a:p>
        </p:txBody>
      </p:sp>
    </p:spTree>
    <p:extLst>
      <p:ext uri="{BB962C8B-B14F-4D97-AF65-F5344CB8AC3E}">
        <p14:creationId xmlns:p14="http://schemas.microsoft.com/office/powerpoint/2010/main" val="47174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121-826A-9C9C-8971-B40E4C701601}"/>
              </a:ext>
            </a:extLst>
          </p:cNvPr>
          <p:cNvSpPr>
            <a:spLocks noGrp="1"/>
          </p:cNvSpPr>
          <p:nvPr>
            <p:ph type="title"/>
          </p:nvPr>
        </p:nvSpPr>
        <p:spPr/>
        <p:txBody>
          <a:bodyPr/>
          <a:lstStyle/>
          <a:p>
            <a:r>
              <a:rPr lang="en-US" dirty="0"/>
              <a:t>RFC Terminology</a:t>
            </a:r>
          </a:p>
        </p:txBody>
      </p:sp>
      <p:pic>
        <p:nvPicPr>
          <p:cNvPr id="5" name="Content Placeholder 4">
            <a:extLst>
              <a:ext uri="{FF2B5EF4-FFF2-40B4-BE49-F238E27FC236}">
                <a16:creationId xmlns:a16="http://schemas.microsoft.com/office/drawing/2014/main" id="{54BBD811-0C33-E0D3-8419-B47F69E09873}"/>
              </a:ext>
            </a:extLst>
          </p:cNvPr>
          <p:cNvPicPr>
            <a:picLocks noGrp="1" noChangeAspect="1"/>
          </p:cNvPicPr>
          <p:nvPr>
            <p:ph idx="1"/>
          </p:nvPr>
        </p:nvPicPr>
        <p:blipFill>
          <a:blip r:embed="rId2"/>
          <a:stretch>
            <a:fillRect/>
          </a:stretch>
        </p:blipFill>
        <p:spPr>
          <a:xfrm>
            <a:off x="2253242" y="2883327"/>
            <a:ext cx="7685515" cy="1986695"/>
          </a:xfrm>
        </p:spPr>
      </p:pic>
      <p:sp>
        <p:nvSpPr>
          <p:cNvPr id="3" name="TextBox 2">
            <a:extLst>
              <a:ext uri="{FF2B5EF4-FFF2-40B4-BE49-F238E27FC236}">
                <a16:creationId xmlns:a16="http://schemas.microsoft.com/office/drawing/2014/main" id="{6CF826F9-393A-96A7-C2AF-1C3C978CA6E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12</a:t>
            </a:fld>
            <a:endParaRPr lang="en-US" dirty="0"/>
          </a:p>
        </p:txBody>
      </p:sp>
    </p:spTree>
    <p:extLst>
      <p:ext uri="{BB962C8B-B14F-4D97-AF65-F5344CB8AC3E}">
        <p14:creationId xmlns:p14="http://schemas.microsoft.com/office/powerpoint/2010/main" val="306532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B64F91-425E-783A-2B59-74AA7C6F12BA}"/>
              </a:ext>
            </a:extLst>
          </p:cNvPr>
          <p:cNvPicPr>
            <a:picLocks noChangeAspect="1"/>
          </p:cNvPicPr>
          <p:nvPr/>
        </p:nvPicPr>
        <p:blipFill>
          <a:blip r:embed="rId2"/>
          <a:stretch>
            <a:fillRect/>
          </a:stretch>
        </p:blipFill>
        <p:spPr>
          <a:xfrm>
            <a:off x="2481329" y="0"/>
            <a:ext cx="6302824" cy="8939244"/>
          </a:xfrm>
          <a:prstGeom prst="rect">
            <a:avLst/>
          </a:prstGeom>
        </p:spPr>
      </p:pic>
    </p:spTree>
    <p:extLst>
      <p:ext uri="{BB962C8B-B14F-4D97-AF65-F5344CB8AC3E}">
        <p14:creationId xmlns:p14="http://schemas.microsoft.com/office/powerpoint/2010/main" val="81733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Not all existing implementations obey the RFC</a:t>
            </a:r>
            <a:endParaRPr lang="en-US" sz="6000" dirty="0"/>
          </a:p>
        </p:txBody>
      </p:sp>
      <p:sp>
        <p:nvSpPr>
          <p:cNvPr id="2" name="TextBox 1">
            <a:extLst>
              <a:ext uri="{FF2B5EF4-FFF2-40B4-BE49-F238E27FC236}">
                <a16:creationId xmlns:a16="http://schemas.microsoft.com/office/drawing/2014/main" id="{6DF1E031-968C-BFA6-D760-C220056DFB4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14</a:t>
            </a:fld>
            <a:endParaRPr lang="en-US" dirty="0"/>
          </a:p>
        </p:txBody>
      </p:sp>
    </p:spTree>
    <p:extLst>
      <p:ext uri="{BB962C8B-B14F-4D97-AF65-F5344CB8AC3E}">
        <p14:creationId xmlns:p14="http://schemas.microsoft.com/office/powerpoint/2010/main" val="279138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stCxn id="6" idx="3"/>
            <a:endCxn id="7" idx="1"/>
          </p:cNvCxnSpPr>
          <p:nvPr/>
        </p:nvCxnSpPr>
        <p:spPr>
          <a:xfrm>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B2DF76-0A55-9394-4AFF-BCA87D2D06F4}"/>
              </a:ext>
            </a:extLst>
          </p:cNvPr>
          <p:cNvSpPr txBox="1"/>
          <p:nvPr/>
        </p:nvSpPr>
        <p:spPr>
          <a:xfrm>
            <a:off x="4859628" y="2391177"/>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0100011101000101010101000010000000101111001000000100100001010100010101000101000000101111001100010010111000110001</a:t>
            </a:r>
          </a:p>
        </p:txBody>
      </p:sp>
      <p:sp>
        <p:nvSpPr>
          <p:cNvPr id="3" name="TextBox 2">
            <a:extLst>
              <a:ext uri="{FF2B5EF4-FFF2-40B4-BE49-F238E27FC236}">
                <a16:creationId xmlns:a16="http://schemas.microsoft.com/office/drawing/2014/main" id="{FFB1354B-A990-C492-4A37-14065D697CE1}"/>
              </a:ext>
            </a:extLst>
          </p:cNvPr>
          <p:cNvSpPr txBox="1"/>
          <p:nvPr/>
        </p:nvSpPr>
        <p:spPr>
          <a:xfrm>
            <a:off x="4859628" y="3926866"/>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GET / HTTP/1.1</a:t>
            </a:r>
          </a:p>
        </p:txBody>
      </p:sp>
      <p:cxnSp>
        <p:nvCxnSpPr>
          <p:cNvPr id="10" name="Straight Arrow Connector 9">
            <a:extLst>
              <a:ext uri="{FF2B5EF4-FFF2-40B4-BE49-F238E27FC236}">
                <a16:creationId xmlns:a16="http://schemas.microsoft.com/office/drawing/2014/main" id="{8DBE276F-7255-1271-CEBE-43F733B8C5DC}"/>
              </a:ext>
            </a:extLst>
          </p:cNvPr>
          <p:cNvCxnSpPr>
            <a:endCxn id="3" idx="0"/>
          </p:cNvCxnSpPr>
          <p:nvPr/>
        </p:nvCxnSpPr>
        <p:spPr>
          <a:xfrm>
            <a:off x="7933386" y="3327042"/>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8" name="TextBox 7">
            <a:extLst>
              <a:ext uri="{FF2B5EF4-FFF2-40B4-BE49-F238E27FC236}">
                <a16:creationId xmlns:a16="http://schemas.microsoft.com/office/drawing/2014/main" id="{4C07DB94-9C0B-122E-87AB-754E3E8954E1}"/>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15</a:t>
            </a:fld>
            <a:endParaRPr lang="en-US" dirty="0"/>
          </a:p>
        </p:txBody>
      </p:sp>
    </p:spTree>
    <p:extLst>
      <p:ext uri="{BB962C8B-B14F-4D97-AF65-F5344CB8AC3E}">
        <p14:creationId xmlns:p14="http://schemas.microsoft.com/office/powerpoint/2010/main" val="2421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cxnSpLocks/>
            <a:stCxn id="7" idx="1"/>
            <a:endCxn id="6" idx="3"/>
          </p:cNvCxnSpPr>
          <p:nvPr/>
        </p:nvCxnSpPr>
        <p:spPr>
          <a:xfrm flipH="1">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15" name="TextBox 14">
            <a:extLst>
              <a:ext uri="{FF2B5EF4-FFF2-40B4-BE49-F238E27FC236}">
                <a16:creationId xmlns:a16="http://schemas.microsoft.com/office/drawing/2014/main" id="{19F92E87-7898-4286-AB4F-F1D9424E4BA4}"/>
              </a:ext>
            </a:extLst>
          </p:cNvPr>
          <p:cNvSpPr txBox="1"/>
          <p:nvPr/>
        </p:nvSpPr>
        <p:spPr>
          <a:xfrm>
            <a:off x="4859628" y="2391177"/>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HTTP/1.1 200 OK</a:t>
            </a:r>
          </a:p>
        </p:txBody>
      </p:sp>
      <p:sp>
        <p:nvSpPr>
          <p:cNvPr id="2" name="TextBox 1">
            <a:extLst>
              <a:ext uri="{FF2B5EF4-FFF2-40B4-BE49-F238E27FC236}">
                <a16:creationId xmlns:a16="http://schemas.microsoft.com/office/drawing/2014/main" id="{6B0F6502-85A8-64DF-10DE-D932814F830B}"/>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16</a:t>
            </a:fld>
            <a:endParaRPr lang="en-US" dirty="0"/>
          </a:p>
        </p:txBody>
      </p:sp>
      <p:sp>
        <p:nvSpPr>
          <p:cNvPr id="3" name="TextBox 2">
            <a:extLst>
              <a:ext uri="{FF2B5EF4-FFF2-40B4-BE49-F238E27FC236}">
                <a16:creationId xmlns:a16="http://schemas.microsoft.com/office/drawing/2014/main" id="{4EE7E0FA-1F5E-3DAB-E3E3-F65D2E780328}"/>
              </a:ext>
            </a:extLst>
          </p:cNvPr>
          <p:cNvSpPr txBox="1"/>
          <p:nvPr/>
        </p:nvSpPr>
        <p:spPr>
          <a:xfrm>
            <a:off x="4859628" y="3386514"/>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010010000101010001010100010100000010111100110001001011100011000100100000001100100011000000110000001000000100111101001011</a:t>
            </a:r>
          </a:p>
        </p:txBody>
      </p:sp>
      <p:cxnSp>
        <p:nvCxnSpPr>
          <p:cNvPr id="8" name="Straight Arrow Connector 7">
            <a:extLst>
              <a:ext uri="{FF2B5EF4-FFF2-40B4-BE49-F238E27FC236}">
                <a16:creationId xmlns:a16="http://schemas.microsoft.com/office/drawing/2014/main" id="{106A81CE-2B18-185D-1D6C-A9B080E45A4E}"/>
              </a:ext>
            </a:extLst>
          </p:cNvPr>
          <p:cNvCxnSpPr>
            <a:endCxn id="3" idx="0"/>
          </p:cNvCxnSpPr>
          <p:nvPr/>
        </p:nvCxnSpPr>
        <p:spPr>
          <a:xfrm>
            <a:off x="7933386" y="2786690"/>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Anatomy of a Request</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17</a:t>
            </a:fld>
            <a:endParaRPr lang="en-US" dirty="0"/>
          </a:p>
        </p:txBody>
      </p:sp>
    </p:spTree>
    <p:extLst>
      <p:ext uri="{BB962C8B-B14F-4D97-AF65-F5344CB8AC3E}">
        <p14:creationId xmlns:p14="http://schemas.microsoft.com/office/powerpoint/2010/main" val="310340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501034-9D21-0114-6116-396C8166174E}"/>
              </a:ext>
            </a:extLst>
          </p:cNvPr>
          <p:cNvPicPr>
            <a:picLocks noChangeAspect="1"/>
          </p:cNvPicPr>
          <p:nvPr/>
        </p:nvPicPr>
        <p:blipFill>
          <a:blip r:embed="rId2"/>
          <a:stretch>
            <a:fillRect/>
          </a:stretch>
        </p:blipFill>
        <p:spPr>
          <a:xfrm>
            <a:off x="0" y="928687"/>
            <a:ext cx="12192000" cy="5000625"/>
          </a:xfrm>
          <a:prstGeom prst="rect">
            <a:avLst/>
          </a:prstGeom>
        </p:spPr>
      </p:pic>
      <p:sp>
        <p:nvSpPr>
          <p:cNvPr id="2" name="TextBox 1">
            <a:extLst>
              <a:ext uri="{FF2B5EF4-FFF2-40B4-BE49-F238E27FC236}">
                <a16:creationId xmlns:a16="http://schemas.microsoft.com/office/drawing/2014/main" id="{98243AD8-366E-7BC9-DAC6-03C68CEEF74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18</a:t>
            </a:fld>
            <a:endParaRPr lang="en-US" dirty="0"/>
          </a:p>
        </p:txBody>
      </p:sp>
    </p:spTree>
    <p:extLst>
      <p:ext uri="{BB962C8B-B14F-4D97-AF65-F5344CB8AC3E}">
        <p14:creationId xmlns:p14="http://schemas.microsoft.com/office/powerpoint/2010/main" val="86824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7CF8FA-8B44-11A8-81BC-423C455613E8}"/>
                  </a:ext>
                </a:extLst>
              </p14:cNvPr>
              <p14:cNvContentPartPr/>
              <p14:nvPr/>
            </p14:nvContentPartPr>
            <p14:xfrm>
              <a:off x="4524688" y="3953611"/>
              <a:ext cx="1124640" cy="12960"/>
            </p14:xfrm>
          </p:contentPart>
        </mc:Choice>
        <mc:Fallback xmlns="">
          <p:pic>
            <p:nvPicPr>
              <p:cNvPr id="6" name="Ink 5">
                <a:extLst>
                  <a:ext uri="{FF2B5EF4-FFF2-40B4-BE49-F238E27FC236}">
                    <a16:creationId xmlns:a16="http://schemas.microsoft.com/office/drawing/2014/main" id="{D77CF8FA-8B44-11A8-81BC-423C455613E8}"/>
                  </a:ext>
                </a:extLst>
              </p:cNvPr>
              <p:cNvPicPr/>
              <p:nvPr/>
            </p:nvPicPr>
            <p:blipFill>
              <a:blip r:embed="rId4"/>
              <a:stretch>
                <a:fillRect/>
              </a:stretch>
            </p:blipFill>
            <p:spPr>
              <a:xfrm>
                <a:off x="4471048" y="3845971"/>
                <a:ext cx="1232280" cy="228600"/>
              </a:xfrm>
              <a:prstGeom prst="rect">
                <a:avLst/>
              </a:prstGeom>
            </p:spPr>
          </p:pic>
        </mc:Fallback>
      </mc:AlternateContent>
      <p:sp>
        <p:nvSpPr>
          <p:cNvPr id="2" name="TextBox 1">
            <a:extLst>
              <a:ext uri="{FF2B5EF4-FFF2-40B4-BE49-F238E27FC236}">
                <a16:creationId xmlns:a16="http://schemas.microsoft.com/office/drawing/2014/main" id="{74AD1058-8D74-DF80-A043-287B071BD222}"/>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19</a:t>
            </a:fld>
            <a:endParaRPr lang="en-US" dirty="0"/>
          </a:p>
        </p:txBody>
      </p:sp>
    </p:spTree>
    <p:extLst>
      <p:ext uri="{BB962C8B-B14F-4D97-AF65-F5344CB8AC3E}">
        <p14:creationId xmlns:p14="http://schemas.microsoft.com/office/powerpoint/2010/main" val="373934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stretch>
            <a:fillRect/>
          </a:stretch>
        </p:blipFill>
        <p:spPr>
          <a:xfrm>
            <a:off x="-619748" y="0"/>
            <a:ext cx="12811748" cy="6858000"/>
          </a:xfrm>
          <a:prstGeom prst="rect">
            <a:avLst/>
          </a:prstGeom>
        </p:spPr>
      </p:pic>
    </p:spTree>
    <p:extLst>
      <p:ext uri="{BB962C8B-B14F-4D97-AF65-F5344CB8AC3E}">
        <p14:creationId xmlns:p14="http://schemas.microsoft.com/office/powerpoint/2010/main" val="20793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113B-4E3D-27FE-F821-DC82EAAC310B}"/>
              </a:ext>
            </a:extLst>
          </p:cNvPr>
          <p:cNvPicPr>
            <a:picLocks noChangeAspect="1"/>
          </p:cNvPicPr>
          <p:nvPr/>
        </p:nvPicPr>
        <p:blipFill>
          <a:blip r:embed="rId3"/>
          <a:stretch>
            <a:fillRect/>
          </a:stretch>
        </p:blipFill>
        <p:spPr>
          <a:xfrm>
            <a:off x="276811" y="516627"/>
            <a:ext cx="11638377" cy="5519271"/>
          </a:xfrm>
          <a:prstGeom prst="rect">
            <a:avLst/>
          </a:prstGeom>
        </p:spPr>
      </p:pic>
      <p:sp>
        <p:nvSpPr>
          <p:cNvPr id="2" name="TextBox 1">
            <a:extLst>
              <a:ext uri="{FF2B5EF4-FFF2-40B4-BE49-F238E27FC236}">
                <a16:creationId xmlns:a16="http://schemas.microsoft.com/office/drawing/2014/main" id="{37AE7C48-9BDF-04DA-721C-519A411B4C8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20</a:t>
            </a:fld>
            <a:endParaRPr lang="en-US" dirty="0"/>
          </a:p>
        </p:txBody>
      </p:sp>
    </p:spTree>
    <p:extLst>
      <p:ext uri="{BB962C8B-B14F-4D97-AF65-F5344CB8AC3E}">
        <p14:creationId xmlns:p14="http://schemas.microsoft.com/office/powerpoint/2010/main" val="110060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1A6BD2-4B36-7B44-1D01-5282E8E9C1B7}"/>
                  </a:ext>
                </a:extLst>
              </p14:cNvPr>
              <p14:cNvContentPartPr/>
              <p14:nvPr/>
            </p14:nvContentPartPr>
            <p14:xfrm>
              <a:off x="4472848" y="4120291"/>
              <a:ext cx="2441880" cy="61200"/>
            </p14:xfrm>
          </p:contentPart>
        </mc:Choice>
        <mc:Fallback xmlns="">
          <p:pic>
            <p:nvPicPr>
              <p:cNvPr id="2" name="Ink 1">
                <a:extLst>
                  <a:ext uri="{FF2B5EF4-FFF2-40B4-BE49-F238E27FC236}">
                    <a16:creationId xmlns:a16="http://schemas.microsoft.com/office/drawing/2014/main" id="{FF1A6BD2-4B36-7B44-1D01-5282E8E9C1B7}"/>
                  </a:ext>
                </a:extLst>
              </p:cNvPr>
              <p:cNvPicPr/>
              <p:nvPr/>
            </p:nvPicPr>
            <p:blipFill>
              <a:blip r:embed="rId4"/>
              <a:stretch>
                <a:fillRect/>
              </a:stretch>
            </p:blipFill>
            <p:spPr>
              <a:xfrm>
                <a:off x="4419208" y="4012651"/>
                <a:ext cx="2549520" cy="276840"/>
              </a:xfrm>
              <a:prstGeom prst="rect">
                <a:avLst/>
              </a:prstGeom>
            </p:spPr>
          </p:pic>
        </mc:Fallback>
      </mc:AlternateContent>
      <p:sp>
        <p:nvSpPr>
          <p:cNvPr id="4" name="TextBox 3">
            <a:extLst>
              <a:ext uri="{FF2B5EF4-FFF2-40B4-BE49-F238E27FC236}">
                <a16:creationId xmlns:a16="http://schemas.microsoft.com/office/drawing/2014/main" id="{0E2E71CB-2992-20DA-A664-9BEE460F3D5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21</a:t>
            </a:fld>
            <a:endParaRPr lang="en-US" dirty="0"/>
          </a:p>
        </p:txBody>
      </p:sp>
    </p:spTree>
    <p:extLst>
      <p:ext uri="{BB962C8B-B14F-4D97-AF65-F5344CB8AC3E}">
        <p14:creationId xmlns:p14="http://schemas.microsoft.com/office/powerpoint/2010/main" val="407065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A553C-66A6-0688-6704-504238636E7D}"/>
              </a:ext>
            </a:extLst>
          </p:cNvPr>
          <p:cNvPicPr>
            <a:picLocks noChangeAspect="1"/>
          </p:cNvPicPr>
          <p:nvPr/>
        </p:nvPicPr>
        <p:blipFill>
          <a:blip r:embed="rId3"/>
          <a:stretch>
            <a:fillRect/>
          </a:stretch>
        </p:blipFill>
        <p:spPr>
          <a:xfrm>
            <a:off x="0" y="1019004"/>
            <a:ext cx="12192000" cy="4819991"/>
          </a:xfrm>
          <a:prstGeom prst="rect">
            <a:avLst/>
          </a:prstGeom>
        </p:spPr>
      </p:pic>
      <p:sp>
        <p:nvSpPr>
          <p:cNvPr id="2" name="TextBox 1">
            <a:extLst>
              <a:ext uri="{FF2B5EF4-FFF2-40B4-BE49-F238E27FC236}">
                <a16:creationId xmlns:a16="http://schemas.microsoft.com/office/drawing/2014/main" id="{4182F872-B77B-512F-0044-675CF2728D86}"/>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22</a:t>
            </a:fld>
            <a:endParaRPr lang="en-US" dirty="0"/>
          </a:p>
        </p:txBody>
      </p:sp>
    </p:spTree>
    <p:extLst>
      <p:ext uri="{BB962C8B-B14F-4D97-AF65-F5344CB8AC3E}">
        <p14:creationId xmlns:p14="http://schemas.microsoft.com/office/powerpoint/2010/main" val="416370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What headers are required?</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23</a:t>
            </a:fld>
            <a:endParaRPr lang="en-US" dirty="0"/>
          </a:p>
        </p:txBody>
      </p:sp>
    </p:spTree>
    <p:extLst>
      <p:ext uri="{BB962C8B-B14F-4D97-AF65-F5344CB8AC3E}">
        <p14:creationId xmlns:p14="http://schemas.microsoft.com/office/powerpoint/2010/main" val="6306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C62F2C-C28C-5361-FB4D-FF0A0BB44D46}"/>
              </a:ext>
            </a:extLst>
          </p:cNvPr>
          <p:cNvPicPr>
            <a:picLocks noChangeAspect="1"/>
          </p:cNvPicPr>
          <p:nvPr/>
        </p:nvPicPr>
        <p:blipFill>
          <a:blip r:embed="rId2"/>
          <a:stretch>
            <a:fillRect/>
          </a:stretch>
        </p:blipFill>
        <p:spPr>
          <a:xfrm>
            <a:off x="3450702" y="1526671"/>
            <a:ext cx="5290596" cy="3804657"/>
          </a:xfrm>
          <a:prstGeom prst="rect">
            <a:avLst/>
          </a:prstGeom>
        </p:spPr>
      </p:pic>
      <p:sp>
        <p:nvSpPr>
          <p:cNvPr id="12" name="TextBox 11">
            <a:extLst>
              <a:ext uri="{FF2B5EF4-FFF2-40B4-BE49-F238E27FC236}">
                <a16:creationId xmlns:a16="http://schemas.microsoft.com/office/drawing/2014/main" id="{E1EBDF98-5545-976C-818C-1A46585D979A}"/>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24</a:t>
            </a:fld>
            <a:endParaRPr lang="en-US" dirty="0"/>
          </a:p>
        </p:txBody>
      </p:sp>
    </p:spTree>
    <p:extLst>
      <p:ext uri="{BB962C8B-B14F-4D97-AF65-F5344CB8AC3E}">
        <p14:creationId xmlns:p14="http://schemas.microsoft.com/office/powerpoint/2010/main" val="334924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1698019"/>
            <a:ext cx="8006652" cy="2792259"/>
          </a:xfrm>
          <a:prstGeom prst="rect">
            <a:avLst/>
          </a:prstGeom>
        </p:spPr>
      </p:pic>
      <p:sp>
        <p:nvSpPr>
          <p:cNvPr id="2" name="TextBox 1">
            <a:extLst>
              <a:ext uri="{FF2B5EF4-FFF2-40B4-BE49-F238E27FC236}">
                <a16:creationId xmlns:a16="http://schemas.microsoft.com/office/drawing/2014/main" id="{9090EB4E-9ABE-70D5-F6F5-06EE65D13F2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25</a:t>
            </a:fld>
            <a:endParaRPr lang="en-US" dirty="0"/>
          </a:p>
        </p:txBody>
      </p:sp>
    </p:spTree>
    <p:extLst>
      <p:ext uri="{BB962C8B-B14F-4D97-AF65-F5344CB8AC3E}">
        <p14:creationId xmlns:p14="http://schemas.microsoft.com/office/powerpoint/2010/main" val="321286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DA93B-9A14-1B8D-382A-55C8BCC7F267}"/>
              </a:ext>
            </a:extLst>
          </p:cNvPr>
          <p:cNvPicPr>
            <a:picLocks noChangeAspect="1"/>
          </p:cNvPicPr>
          <p:nvPr/>
        </p:nvPicPr>
        <p:blipFill>
          <a:blip r:embed="rId2"/>
          <a:stretch>
            <a:fillRect/>
          </a:stretch>
        </p:blipFill>
        <p:spPr>
          <a:xfrm>
            <a:off x="4309799" y="848932"/>
            <a:ext cx="3572401" cy="5160135"/>
          </a:xfrm>
          <a:prstGeom prst="rect">
            <a:avLst/>
          </a:prstGeom>
        </p:spPr>
      </p:pic>
      <p:sp>
        <p:nvSpPr>
          <p:cNvPr id="2" name="TextBox 1">
            <a:extLst>
              <a:ext uri="{FF2B5EF4-FFF2-40B4-BE49-F238E27FC236}">
                <a16:creationId xmlns:a16="http://schemas.microsoft.com/office/drawing/2014/main" id="{485C3167-F7CE-3CF4-4F90-0A08195E8BDE}"/>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26</a:t>
            </a:fld>
            <a:endParaRPr lang="en-US" dirty="0"/>
          </a:p>
        </p:txBody>
      </p:sp>
    </p:spTree>
    <p:extLst>
      <p:ext uri="{BB962C8B-B14F-4D97-AF65-F5344CB8AC3E}">
        <p14:creationId xmlns:p14="http://schemas.microsoft.com/office/powerpoint/2010/main" val="824407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C4E93-5D38-CF03-7982-E546D9D5D028}"/>
              </a:ext>
            </a:extLst>
          </p:cNvPr>
          <p:cNvPicPr>
            <a:picLocks noChangeAspect="1"/>
          </p:cNvPicPr>
          <p:nvPr/>
        </p:nvPicPr>
        <p:blipFill>
          <a:blip r:embed="rId2"/>
          <a:stretch>
            <a:fillRect/>
          </a:stretch>
        </p:blipFill>
        <p:spPr>
          <a:xfrm>
            <a:off x="3439816" y="1279015"/>
            <a:ext cx="5312368" cy="4299970"/>
          </a:xfrm>
          <a:prstGeom prst="rect">
            <a:avLst/>
          </a:prstGeom>
        </p:spPr>
      </p:pic>
      <p:sp>
        <p:nvSpPr>
          <p:cNvPr id="4" name="TextBox 3">
            <a:extLst>
              <a:ext uri="{FF2B5EF4-FFF2-40B4-BE49-F238E27FC236}">
                <a16:creationId xmlns:a16="http://schemas.microsoft.com/office/drawing/2014/main" id="{E52D9F47-42EC-6257-EC42-386614F5C7C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27</a:t>
            </a:fld>
            <a:endParaRPr lang="en-US" dirty="0"/>
          </a:p>
        </p:txBody>
      </p:sp>
    </p:spTree>
    <p:extLst>
      <p:ext uri="{BB962C8B-B14F-4D97-AF65-F5344CB8AC3E}">
        <p14:creationId xmlns:p14="http://schemas.microsoft.com/office/powerpoint/2010/main" val="209246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Response Time!</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07FCA7F4-96F6-5967-0F95-57D914B4B774}"/>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28</a:t>
            </a:fld>
            <a:endParaRPr lang="en-US" dirty="0"/>
          </a:p>
        </p:txBody>
      </p:sp>
    </p:spTree>
    <p:extLst>
      <p:ext uri="{BB962C8B-B14F-4D97-AF65-F5344CB8AC3E}">
        <p14:creationId xmlns:p14="http://schemas.microsoft.com/office/powerpoint/2010/main" val="249505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0A84E-E7EA-5069-C752-6348B58FF855}"/>
              </a:ext>
            </a:extLst>
          </p:cNvPr>
          <p:cNvPicPr>
            <a:picLocks noChangeAspect="1"/>
          </p:cNvPicPr>
          <p:nvPr/>
        </p:nvPicPr>
        <p:blipFill>
          <a:blip r:embed="rId2"/>
          <a:stretch>
            <a:fillRect/>
          </a:stretch>
        </p:blipFill>
        <p:spPr>
          <a:xfrm>
            <a:off x="862884" y="909352"/>
            <a:ext cx="10466231" cy="5039296"/>
          </a:xfrm>
          <a:prstGeom prst="rect">
            <a:avLst/>
          </a:prstGeom>
        </p:spPr>
      </p:pic>
      <p:sp>
        <p:nvSpPr>
          <p:cNvPr id="6" name="TextBox 5">
            <a:extLst>
              <a:ext uri="{FF2B5EF4-FFF2-40B4-BE49-F238E27FC236}">
                <a16:creationId xmlns:a16="http://schemas.microsoft.com/office/drawing/2014/main" id="{00535AAD-1DF3-9D76-1CCB-DB38151501B7}"/>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29</a:t>
            </a:fld>
            <a:endParaRPr lang="en-US" dirty="0"/>
          </a:p>
        </p:txBody>
      </p:sp>
    </p:spTree>
    <p:extLst>
      <p:ext uri="{BB962C8B-B14F-4D97-AF65-F5344CB8AC3E}">
        <p14:creationId xmlns:p14="http://schemas.microsoft.com/office/powerpoint/2010/main" val="3841366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duotone>
              <a:schemeClr val="bg2">
                <a:shade val="45000"/>
                <a:satMod val="135000"/>
              </a:schemeClr>
              <a:prstClr val="white"/>
            </a:duotone>
          </a:blip>
          <a:stretch>
            <a:fillRect/>
          </a:stretch>
        </p:blipFill>
        <p:spPr>
          <a:xfrm>
            <a:off x="-619748" y="0"/>
            <a:ext cx="12811748" cy="6858000"/>
          </a:xfrm>
          <a:prstGeom prst="rect">
            <a:avLst/>
          </a:prstGeom>
        </p:spPr>
      </p:pic>
      <p:sp>
        <p:nvSpPr>
          <p:cNvPr id="6" name="TextBox 5">
            <a:extLst>
              <a:ext uri="{FF2B5EF4-FFF2-40B4-BE49-F238E27FC236}">
                <a16:creationId xmlns:a16="http://schemas.microsoft.com/office/drawing/2014/main" id="{8F9946CD-3337-CAB0-D82A-BE56C8169005}"/>
              </a:ext>
            </a:extLst>
          </p:cNvPr>
          <p:cNvSpPr txBox="1"/>
          <p:nvPr/>
        </p:nvSpPr>
        <p:spPr>
          <a:xfrm>
            <a:off x="3741458" y="1997838"/>
            <a:ext cx="8150079" cy="2862322"/>
          </a:xfrm>
          <a:prstGeom prst="rect">
            <a:avLst/>
          </a:prstGeom>
          <a:noFill/>
        </p:spPr>
        <p:txBody>
          <a:bodyPr wrap="square">
            <a:spAutoFit/>
          </a:bodyPr>
          <a:lstStyle/>
          <a:p>
            <a:r>
              <a:rPr lang="en-US" sz="2000" b="1" dirty="0"/>
              <a:t>The CS 431/531 Web Server Design course focuses on complete understanding of the Hypertext Transfer Protocol (HTTP) and implementation of a web server (not a web application). The course is programming intensive, prerequisites include the understanding of network (socket) programming. Students in this course decide their own implementation language within the Unix/Linux environment; the lectures are about HTTP and not about any particular programming language.</a:t>
            </a:r>
          </a:p>
        </p:txBody>
      </p:sp>
      <p:sp>
        <p:nvSpPr>
          <p:cNvPr id="8" name="TextBox 7">
            <a:extLst>
              <a:ext uri="{FF2B5EF4-FFF2-40B4-BE49-F238E27FC236}">
                <a16:creationId xmlns:a16="http://schemas.microsoft.com/office/drawing/2014/main" id="{642DCC81-FA23-F8EC-9516-ACAD2F5058A2}"/>
              </a:ext>
            </a:extLst>
          </p:cNvPr>
          <p:cNvSpPr txBox="1"/>
          <p:nvPr/>
        </p:nvSpPr>
        <p:spPr>
          <a:xfrm>
            <a:off x="369807" y="3105834"/>
            <a:ext cx="6457136" cy="646331"/>
          </a:xfrm>
          <a:prstGeom prst="rect">
            <a:avLst/>
          </a:prstGeom>
          <a:noFill/>
        </p:spPr>
        <p:txBody>
          <a:bodyPr wrap="square">
            <a:spAutoFit/>
          </a:bodyPr>
          <a:lstStyle/>
          <a:p>
            <a:r>
              <a:rPr lang="en-US" sz="3600" b="1" dirty="0"/>
              <a:t>CS 431/531 </a:t>
            </a:r>
            <a:endParaRPr lang="en-US" sz="3600" dirty="0"/>
          </a:p>
        </p:txBody>
      </p:sp>
    </p:spTree>
    <p:extLst>
      <p:ext uri="{BB962C8B-B14F-4D97-AF65-F5344CB8AC3E}">
        <p14:creationId xmlns:p14="http://schemas.microsoft.com/office/powerpoint/2010/main" val="135713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Demo: Simple HTTP with C#</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D51F955C-1AFC-B216-85A2-A3CF43682FD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30</a:t>
            </a:fld>
            <a:endParaRPr lang="en-US" dirty="0"/>
          </a:p>
        </p:txBody>
      </p:sp>
    </p:spTree>
    <p:extLst>
      <p:ext uri="{BB962C8B-B14F-4D97-AF65-F5344CB8AC3E}">
        <p14:creationId xmlns:p14="http://schemas.microsoft.com/office/powerpoint/2010/main" val="108266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Accept-Encoding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A3304053-D8AB-977C-636F-43D4F972843C}"/>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31</a:t>
            </a:fld>
            <a:endParaRPr lang="en-US" dirty="0"/>
          </a:p>
        </p:txBody>
      </p:sp>
    </p:spTree>
    <p:extLst>
      <p:ext uri="{BB962C8B-B14F-4D97-AF65-F5344CB8AC3E}">
        <p14:creationId xmlns:p14="http://schemas.microsoft.com/office/powerpoint/2010/main" val="658351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a:xfrm>
            <a:off x="838200" y="1122362"/>
            <a:ext cx="9829800" cy="4288097"/>
          </a:xfrm>
        </p:spPr>
        <p:txBody>
          <a:bodyPr/>
          <a:lstStyle/>
          <a:p>
            <a:r>
              <a:rPr lang="en-US" dirty="0"/>
              <a:t>Caching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
        <p:nvSpPr>
          <p:cNvPr id="4" name="TextBox 3">
            <a:extLst>
              <a:ext uri="{FF2B5EF4-FFF2-40B4-BE49-F238E27FC236}">
                <a16:creationId xmlns:a16="http://schemas.microsoft.com/office/drawing/2014/main" id="{7D6ACFE1-88A7-037F-3BB9-5D0BE89971BD}"/>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32</a:t>
            </a:fld>
            <a:endParaRPr lang="en-US" dirty="0"/>
          </a:p>
        </p:txBody>
      </p:sp>
    </p:spTree>
    <p:extLst>
      <p:ext uri="{BB962C8B-B14F-4D97-AF65-F5344CB8AC3E}">
        <p14:creationId xmlns:p14="http://schemas.microsoft.com/office/powerpoint/2010/main" val="286244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D84F-D8B3-59FD-B30E-FE6B73803812}"/>
              </a:ext>
            </a:extLst>
          </p:cNvPr>
          <p:cNvSpPr>
            <a:spLocks noGrp="1"/>
          </p:cNvSpPr>
          <p:nvPr>
            <p:ph type="ctrTitle"/>
          </p:nvPr>
        </p:nvSpPr>
        <p:spPr/>
        <p:txBody>
          <a:bodyPr/>
          <a:lstStyle/>
          <a:p>
            <a:r>
              <a:rPr lang="en-US" dirty="0"/>
              <a:t>Thanks!</a:t>
            </a:r>
          </a:p>
        </p:txBody>
      </p:sp>
      <p:pic>
        <p:nvPicPr>
          <p:cNvPr id="7" name="Picture Placeholder 7">
            <a:extLst>
              <a:ext uri="{FF2B5EF4-FFF2-40B4-BE49-F238E27FC236}">
                <a16:creationId xmlns:a16="http://schemas.microsoft.com/office/drawing/2014/main" id="{539B2D85-73F6-804B-2325-58345818C6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126" r="9126"/>
          <a:stretch>
            <a:fillRect/>
          </a:stretch>
        </p:blipFill>
        <p:spPr>
          <a:xfrm>
            <a:off x="6096000" y="1122363"/>
            <a:ext cx="5257800" cy="4287837"/>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16756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lstStyle/>
          <a:p>
            <a:r>
              <a:rPr lang="en-US" dirty="0"/>
              <a:t>Hi,</a:t>
            </a:r>
            <a:br>
              <a:rPr lang="en-US" dirty="0"/>
            </a:br>
            <a:r>
              <a:rPr lang="en-US" dirty="0"/>
              <a:t>I’m Kevin</a:t>
            </a: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69042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noAutofit/>
          </a:bodyPr>
          <a:lstStyle/>
          <a:p>
            <a:pPr marL="0" indent="0">
              <a:buNone/>
            </a:pPr>
            <a:r>
              <a:rPr lang="en-US" sz="3600" dirty="0"/>
              <a:t>Kevin Griffin</a:t>
            </a:r>
            <a:br>
              <a:rPr lang="en-US" sz="3600">
                <a:latin typeface="+mn-lt"/>
              </a:rPr>
            </a:br>
            <a:r>
              <a:rPr lang="en-US" sz="2800">
                <a:latin typeface="+mn-lt"/>
              </a:rPr>
              <a:t>14-time </a:t>
            </a:r>
            <a:r>
              <a:rPr lang="en-US" sz="2800" dirty="0">
                <a:latin typeface="+mn-lt"/>
              </a:rPr>
              <a:t>Microsoft MVP</a:t>
            </a:r>
            <a:br>
              <a:rPr lang="en-US" sz="2800" dirty="0">
                <a:latin typeface="+mn-lt"/>
              </a:rPr>
            </a:br>
            <a:br>
              <a:rPr lang="en-US" sz="2800" dirty="0">
                <a:latin typeface="+mn-lt"/>
              </a:rPr>
            </a:br>
            <a:r>
              <a:rPr lang="en-US" sz="2800" dirty="0">
                <a:latin typeface="+mn-lt"/>
              </a:rPr>
              <a:t>ASP.NET Core, Azure, and Web</a:t>
            </a:r>
            <a:br>
              <a:rPr lang="en-US" sz="2800" dirty="0">
                <a:latin typeface="+mn-lt"/>
              </a:rPr>
            </a:br>
            <a:br>
              <a:rPr lang="en-US" sz="2800" dirty="0">
                <a:latin typeface="+mn-lt"/>
              </a:rPr>
            </a:br>
            <a:r>
              <a:rPr lang="en-US" sz="2800" dirty="0">
                <a:latin typeface="+mn-lt"/>
              </a:rPr>
              <a:t>consultwithgriff.com</a:t>
            </a:r>
            <a:br>
              <a:rPr lang="en-US" sz="2800" dirty="0">
                <a:latin typeface="+mn-lt"/>
              </a:rPr>
            </a:br>
            <a:r>
              <a:rPr lang="en-US" sz="2800" dirty="0">
                <a:latin typeface="+mn-lt"/>
              </a:rPr>
              <a:t>twitter.com/@1kevgriff</a:t>
            </a:r>
            <a:br>
              <a:rPr lang="en-US" sz="2800" dirty="0">
                <a:latin typeface="+mn-lt"/>
              </a:rPr>
            </a:br>
            <a:r>
              <a:rPr lang="en-US" sz="2800" dirty="0">
                <a:latin typeface="+mn-lt"/>
              </a:rPr>
              <a:t>bbiz.io/@1kevgriff</a:t>
            </a:r>
            <a:endParaRPr lang="en-US" sz="3600" dirty="0">
              <a:latin typeface="+mn-lt"/>
            </a:endParaRP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65243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TextBox 3">
            <a:extLst>
              <a:ext uri="{FF2B5EF4-FFF2-40B4-BE49-F238E27FC236}">
                <a16:creationId xmlns:a16="http://schemas.microsoft.com/office/drawing/2014/main" id="{522C1118-59A0-AB8B-2964-7D420AEF33B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6</a:t>
            </a:fld>
            <a:endParaRPr lang="en-US" dirty="0"/>
          </a:p>
        </p:txBody>
      </p:sp>
    </p:spTree>
    <p:extLst>
      <p:ext uri="{BB962C8B-B14F-4D97-AF65-F5344CB8AC3E}">
        <p14:creationId xmlns:p14="http://schemas.microsoft.com/office/powerpoint/2010/main" val="389893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672749B7-377C-7693-7F59-F0B7443F7200}"/>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7</a:t>
            </a:fld>
            <a:endParaRPr lang="en-US" dirty="0"/>
          </a:p>
        </p:txBody>
      </p:sp>
    </p:spTree>
    <p:extLst>
      <p:ext uri="{BB962C8B-B14F-4D97-AF65-F5344CB8AC3E}">
        <p14:creationId xmlns:p14="http://schemas.microsoft.com/office/powerpoint/2010/main" val="12899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76200">
            <a:solidFill>
              <a:srgbClr val="FFFF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0313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client sends an HTTP request to a server in the form of a request message, beginning with a request-line that includes a method, URI, and protocol version (Section 3.1.1), followed by header fields containing request modifiers, client information, and representation metadata (Section 3.2), an empty line to indicate the end of the header section, and finally a message body containing the payload body (if any, Section 3.3).</a:t>
            </a:r>
          </a:p>
        </p:txBody>
      </p:sp>
      <p:sp>
        <p:nvSpPr>
          <p:cNvPr id="8" name="TextBox 7">
            <a:extLst>
              <a:ext uri="{FF2B5EF4-FFF2-40B4-BE49-F238E27FC236}">
                <a16:creationId xmlns:a16="http://schemas.microsoft.com/office/drawing/2014/main" id="{A6C275DE-91D8-4222-3051-D98210EA19C1}"/>
              </a:ext>
            </a:extLst>
          </p:cNvPr>
          <p:cNvSpPr txBox="1"/>
          <p:nvPr/>
        </p:nvSpPr>
        <p:spPr>
          <a:xfrm>
            <a:off x="2964543" y="5134144"/>
            <a:ext cx="6589486" cy="369332"/>
          </a:xfrm>
          <a:prstGeom prst="rect">
            <a:avLst/>
          </a:prstGeom>
          <a:noFill/>
        </p:spPr>
        <p:txBody>
          <a:bodyPr wrap="square">
            <a:spAutoFit/>
          </a:bodyPr>
          <a:lstStyle/>
          <a:p>
            <a:pPr algn="ctr"/>
            <a:r>
              <a:rPr lang="en-US" i="1" dirty="0"/>
              <a:t>RFC-7230</a:t>
            </a:r>
          </a:p>
        </p:txBody>
      </p:sp>
      <p:sp>
        <p:nvSpPr>
          <p:cNvPr id="7" name="TextBox 6">
            <a:extLst>
              <a:ext uri="{FF2B5EF4-FFF2-40B4-BE49-F238E27FC236}">
                <a16:creationId xmlns:a16="http://schemas.microsoft.com/office/drawing/2014/main" id="{12E4F1D2-1779-F489-AD15-1B8670404589}"/>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8</a:t>
            </a:fld>
            <a:endParaRPr lang="en-US" dirty="0"/>
          </a:p>
        </p:txBody>
      </p:sp>
    </p:spTree>
    <p:extLst>
      <p:ext uri="{BB962C8B-B14F-4D97-AF65-F5344CB8AC3E}">
        <p14:creationId xmlns:p14="http://schemas.microsoft.com/office/powerpoint/2010/main" val="2358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63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a:ln w="76200">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5853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server responds to a client's request by sending one or more HTTP response messages, each beginning with a status line that includes the protocol version, a success or error code, and textual reason phrase (Section 3.1.2), possibly followed by header fields containing server information, resource metadata, and representation metadata (Section 3.2), an empty line to indicate the end of the header section, and finally a message body containing the payload body (if any, Section 3.3).</a:t>
            </a:r>
          </a:p>
        </p:txBody>
      </p:sp>
      <p:sp>
        <p:nvSpPr>
          <p:cNvPr id="7" name="TextBox 6">
            <a:extLst>
              <a:ext uri="{FF2B5EF4-FFF2-40B4-BE49-F238E27FC236}">
                <a16:creationId xmlns:a16="http://schemas.microsoft.com/office/drawing/2014/main" id="{4FE2CED4-CF35-5F36-9777-D4EDAAD89FDB}"/>
              </a:ext>
            </a:extLst>
          </p:cNvPr>
          <p:cNvSpPr txBox="1"/>
          <p:nvPr/>
        </p:nvSpPr>
        <p:spPr>
          <a:xfrm>
            <a:off x="2964543" y="5503476"/>
            <a:ext cx="6589486" cy="369332"/>
          </a:xfrm>
          <a:prstGeom prst="rect">
            <a:avLst/>
          </a:prstGeom>
          <a:noFill/>
        </p:spPr>
        <p:txBody>
          <a:bodyPr wrap="square">
            <a:spAutoFit/>
          </a:bodyPr>
          <a:lstStyle/>
          <a:p>
            <a:pPr algn="ctr"/>
            <a:r>
              <a:rPr lang="en-US" i="1" dirty="0"/>
              <a:t>RFC-7230</a:t>
            </a:r>
          </a:p>
        </p:txBody>
      </p:sp>
      <p:sp>
        <p:nvSpPr>
          <p:cNvPr id="8" name="TextBox 7">
            <a:extLst>
              <a:ext uri="{FF2B5EF4-FFF2-40B4-BE49-F238E27FC236}">
                <a16:creationId xmlns:a16="http://schemas.microsoft.com/office/drawing/2014/main" id="{01828922-8711-86BC-5336-8A49BBA080AF}"/>
              </a:ext>
            </a:extLst>
          </p:cNvPr>
          <p:cNvSpPr txBox="1"/>
          <p:nvPr/>
        </p:nvSpPr>
        <p:spPr>
          <a:xfrm>
            <a:off x="5818761" y="6225862"/>
            <a:ext cx="554477" cy="369332"/>
          </a:xfrm>
          <a:prstGeom prst="rect">
            <a:avLst/>
          </a:prstGeom>
          <a:noFill/>
        </p:spPr>
        <p:txBody>
          <a:bodyPr wrap="square" rtlCol="0">
            <a:spAutoFit/>
          </a:bodyPr>
          <a:lstStyle/>
          <a:p>
            <a:pPr algn="ctr"/>
            <a:fld id="{A0545057-FF06-4123-AD65-FC389D51075E}" type="slidenum">
              <a:rPr lang="en-US" smtClean="0"/>
              <a:pPr algn="ctr"/>
              <a:t>9</a:t>
            </a:fld>
            <a:endParaRPr lang="en-US" dirty="0"/>
          </a:p>
        </p:txBody>
      </p:sp>
    </p:spTree>
    <p:extLst>
      <p:ext uri="{BB962C8B-B14F-4D97-AF65-F5344CB8AC3E}">
        <p14:creationId xmlns:p14="http://schemas.microsoft.com/office/powerpoint/2010/main" val="36431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actics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gurino + Proxima">
      <a:majorFont>
        <a:latin typeface="Ligurino Cd Rg"/>
        <a:ea typeface=""/>
        <a:cs typeface=""/>
      </a:majorFont>
      <a:minorFont>
        <a:latin typeface="Proxima Nova Con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ctics Slide Template" id="{48484BAA-98B9-480C-BE85-35E4F7285D2D}" vid="{FEBC8822-EB93-4D17-90E3-A0429EBC10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Tactics Slide Template</Template>
  <TotalTime>6450</TotalTime>
  <Words>478</Words>
  <Application>Microsoft Office PowerPoint</Application>
  <PresentationFormat>Widescreen</PresentationFormat>
  <Paragraphs>86</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Cascadia Mono</vt:lpstr>
      <vt:lpstr>Ligurino Cd Rg</vt:lpstr>
      <vt:lpstr>Proxima Nova Cond Medium</vt:lpstr>
      <vt:lpstr>Tactics Slide Template</vt:lpstr>
      <vt:lpstr>Let’s Build A Simple Web Server From Scratch</vt:lpstr>
      <vt:lpstr>PowerPoint Presentation</vt:lpstr>
      <vt:lpstr>PowerPoint Presentation</vt:lpstr>
      <vt:lpstr>Hi, I’m Kevin</vt:lpstr>
      <vt:lpstr>Kevin Griffin 14-time Microsoft MVP  ASP.NET Core, Azure, and Web  consultwithgriff.com twitter.com/@1kevgriff bbiz.io/@1kevgriff</vt:lpstr>
      <vt:lpstr>PowerPoint Presentation</vt:lpstr>
      <vt:lpstr>PowerPoint Presentation</vt:lpstr>
      <vt:lpstr>PowerPoint Presentation</vt:lpstr>
      <vt:lpstr>PowerPoint Presentation</vt:lpstr>
      <vt:lpstr>RFCs</vt:lpstr>
      <vt:lpstr>PowerPoint Presentation</vt:lpstr>
      <vt:lpstr>RFC Terminology</vt:lpstr>
      <vt:lpstr>PowerPoint Presentation</vt:lpstr>
      <vt:lpstr>PowerPoint Presentation</vt:lpstr>
      <vt:lpstr>PowerPoint Presentation</vt:lpstr>
      <vt:lpstr>PowerPoint Presentation</vt:lpstr>
      <vt:lpstr>Anatomy of a Request</vt:lpstr>
      <vt:lpstr>PowerPoint Presentation</vt:lpstr>
      <vt:lpstr>PowerPoint Presentation</vt:lpstr>
      <vt:lpstr>PowerPoint Presentation</vt:lpstr>
      <vt:lpstr>PowerPoint Presentation</vt:lpstr>
      <vt:lpstr>PowerPoint Presentation</vt:lpstr>
      <vt:lpstr>What headers are required?</vt:lpstr>
      <vt:lpstr>PowerPoint Presentation</vt:lpstr>
      <vt:lpstr>PowerPoint Presentation</vt:lpstr>
      <vt:lpstr>PowerPoint Presentation</vt:lpstr>
      <vt:lpstr>PowerPoint Presentation</vt:lpstr>
      <vt:lpstr>Response Time!</vt:lpstr>
      <vt:lpstr>PowerPoint Presentation</vt:lpstr>
      <vt:lpstr>Demo: Simple HTTP with C#</vt:lpstr>
      <vt:lpstr>Accept-Encoding</vt:lpstr>
      <vt:lpstr>Caching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Build A Simple Web Server From Scratch</dc:title>
  <dc:creator>Kevin Griffin</dc:creator>
  <cp:lastModifiedBy>Kevin Griffin</cp:lastModifiedBy>
  <cp:revision>11</cp:revision>
  <dcterms:created xsi:type="dcterms:W3CDTF">2024-04-23T23:58:48Z</dcterms:created>
  <dcterms:modified xsi:type="dcterms:W3CDTF">2024-04-29T02:49:38Z</dcterms:modified>
</cp:coreProperties>
</file>